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sldIdLst>
    <p:sldId id="266" r:id="rId5"/>
    <p:sldId id="268" r:id="rId6"/>
    <p:sldId id="267" r:id="rId7"/>
    <p:sldId id="275" r:id="rId8"/>
    <p:sldId id="272" r:id="rId9"/>
    <p:sldId id="276" r:id="rId10"/>
    <p:sldId id="278" r:id="rId11"/>
    <p:sldId id="279" r:id="rId12"/>
    <p:sldId id="281" r:id="rId13"/>
    <p:sldId id="269" r:id="rId14"/>
    <p:sldId id="273" r:id="rId15"/>
    <p:sldId id="274" r:id="rId16"/>
    <p:sldId id="28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AB8E"/>
    <a:srgbClr val="EDECEA"/>
    <a:srgbClr val="DAD7D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2218" autoAdjust="0"/>
  </p:normalViewPr>
  <p:slideViewPr>
    <p:cSldViewPr snapToGrid="0">
      <p:cViewPr varScale="1">
        <p:scale>
          <a:sx n="106" d="100"/>
          <a:sy n="106" d="100"/>
        </p:scale>
        <p:origin x="7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2/15/2023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Talk about functions used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of united postal service zip code 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938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tsaustin/us-used-car-sales-dat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 err="1">
                <a:solidFill>
                  <a:srgbClr val="FFFFFF"/>
                </a:solidFill>
              </a:rPr>
              <a:t>Ebay</a:t>
            </a:r>
            <a:r>
              <a:rPr lang="en-US" sz="3600" dirty="0">
                <a:solidFill>
                  <a:srgbClr val="FFFFFF"/>
                </a:solidFill>
              </a:rPr>
              <a:t> Used Car Sales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UofM Data Analytics Bootcamp – Project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672F5B-4480-8029-3170-21E620437957}"/>
              </a:ext>
            </a:extLst>
          </p:cNvPr>
          <p:cNvSpPr txBox="1"/>
          <p:nvPr/>
        </p:nvSpPr>
        <p:spPr>
          <a:xfrm>
            <a:off x="0" y="5377329"/>
            <a:ext cx="42953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Daniel Papp</a:t>
            </a:r>
          </a:p>
          <a:p>
            <a:r>
              <a:rPr lang="en-US" dirty="0">
                <a:solidFill>
                  <a:schemeClr val="bg1"/>
                </a:solidFill>
              </a:rPr>
              <a:t>Erica </a:t>
            </a:r>
            <a:r>
              <a:rPr lang="en-US" dirty="0" err="1">
                <a:solidFill>
                  <a:schemeClr val="bg1"/>
                </a:solidFill>
              </a:rPr>
              <a:t>Graboyes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Colleen </a:t>
            </a:r>
            <a:r>
              <a:rPr lang="en-US" dirty="0" err="1">
                <a:solidFill>
                  <a:schemeClr val="bg1"/>
                </a:solidFill>
              </a:rPr>
              <a:t>Karwoski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Eugenia </a:t>
            </a:r>
            <a:r>
              <a:rPr lang="en-US" dirty="0" err="1">
                <a:solidFill>
                  <a:schemeClr val="bg1"/>
                </a:solidFill>
              </a:rPr>
              <a:t>Volscaia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Tyler Fowler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CFAF3-C2F6-C720-3FD3-F22E0EEC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288"/>
            <a:ext cx="9601200" cy="644236"/>
          </a:xfrm>
        </p:spPr>
        <p:txBody>
          <a:bodyPr anchor="ctr">
            <a:normAutofit fontScale="90000"/>
          </a:bodyPr>
          <a:lstStyle/>
          <a:p>
            <a:r>
              <a:rPr lang="en-US" b="1" dirty="0"/>
              <a:t>Value of cars over time – Outcome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D26EE9-4246-5424-E39C-C50380284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192" y="864524"/>
            <a:ext cx="7622160" cy="4355520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58C32C9-90CD-C676-B651-B710CCB3B5CC}"/>
              </a:ext>
            </a:extLst>
          </p:cNvPr>
          <p:cNvSpPr txBox="1">
            <a:spLocks/>
          </p:cNvSpPr>
          <p:nvPr/>
        </p:nvSpPr>
        <p:spPr>
          <a:xfrm>
            <a:off x="1295400" y="5366541"/>
            <a:ext cx="10143744" cy="1271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Newer cars will depreciate with age, classic car values tend to appreciate due to supply and demand.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Used car price affected by age, mileage, overall condition.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Unable to identify specific trends that would influence the decision making.</a:t>
            </a:r>
          </a:p>
        </p:txBody>
      </p:sp>
    </p:spTree>
    <p:extLst>
      <p:ext uri="{BB962C8B-B14F-4D97-AF65-F5344CB8AC3E}">
        <p14:creationId xmlns:p14="http://schemas.microsoft.com/office/powerpoint/2010/main" val="834962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CFAF3-C2F6-C720-3FD3-F22E0EEC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288"/>
            <a:ext cx="9601200" cy="644236"/>
          </a:xfrm>
        </p:spPr>
        <p:txBody>
          <a:bodyPr anchor="ctr">
            <a:normAutofit fontScale="90000"/>
          </a:bodyPr>
          <a:lstStyle/>
          <a:p>
            <a:r>
              <a:rPr lang="en-US" b="1" dirty="0"/>
              <a:t>Did you know?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58C32C9-90CD-C676-B651-B710CCB3B5CC}"/>
              </a:ext>
            </a:extLst>
          </p:cNvPr>
          <p:cNvSpPr txBox="1">
            <a:spLocks/>
          </p:cNvSpPr>
          <p:nvPr/>
        </p:nvSpPr>
        <p:spPr>
          <a:xfrm>
            <a:off x="1295400" y="911292"/>
            <a:ext cx="10143744" cy="6442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/>
              <a:t>Luxury cars are also sold on eBay! Eighty-six cars sold on eBay between 2018 and 2020 with a price greater than $100K. Below is a view of where these sales occurred.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1B152E52-8AD6-1ED7-BE5D-E23ABA364CE7}"/>
              </a:ext>
            </a:extLst>
          </p:cNvPr>
          <p:cNvSpPr txBox="1">
            <a:spLocks/>
          </p:cNvSpPr>
          <p:nvPr/>
        </p:nvSpPr>
        <p:spPr>
          <a:xfrm>
            <a:off x="1218507" y="5830432"/>
            <a:ext cx="4877493" cy="10275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/>
              <a:t>Interesting Facts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State with most luxury car sales: Florida (21)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Highest selling price: $365,000 (Porsche 911)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8A8C75-27AF-9FB0-C51B-2EECD1ACF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8467" y="1602296"/>
            <a:ext cx="7162853" cy="400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263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CFAF3-C2F6-C720-3FD3-F22E0EEC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288"/>
            <a:ext cx="9601200" cy="644236"/>
          </a:xfrm>
        </p:spPr>
        <p:txBody>
          <a:bodyPr anchor="ctr">
            <a:normAutofit fontScale="90000"/>
          </a:bodyPr>
          <a:lstStyle/>
          <a:p>
            <a:r>
              <a:rPr lang="en-US" b="1" dirty="0" err="1"/>
              <a:t>Geo”API”fy</a:t>
            </a:r>
            <a:r>
              <a:rPr lang="en-US" b="1" dirty="0"/>
              <a:t> 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9BB98AA-5601-BBB3-151D-999ED84C22BB}"/>
              </a:ext>
            </a:extLst>
          </p:cNvPr>
          <p:cNvSpPr txBox="1">
            <a:spLocks/>
          </p:cNvSpPr>
          <p:nvPr/>
        </p:nvSpPr>
        <p:spPr>
          <a:xfrm>
            <a:off x="1295400" y="933130"/>
            <a:ext cx="10211554" cy="6442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/>
              <a:t>To keep these luxury vehicles in pristine condition, the new owner is probably curious where to find the nearest repair shop. Using </a:t>
            </a:r>
            <a:r>
              <a:rPr lang="en-US" sz="1600" dirty="0" err="1"/>
              <a:t>Geoapify’s</a:t>
            </a:r>
            <a:r>
              <a:rPr lang="en-US" sz="1600" dirty="0"/>
              <a:t> API, we have located the nearest car repair shop to each of these sales based on zip code.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994BE6-9F58-1F71-C066-1C20269EC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849" y="1645972"/>
            <a:ext cx="8804751" cy="499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654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CFAF3-C2F6-C720-3FD3-F22E0EEC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288"/>
            <a:ext cx="9601200" cy="644236"/>
          </a:xfrm>
        </p:spPr>
        <p:txBody>
          <a:bodyPr anchor="ctr">
            <a:normAutofit fontScale="90000"/>
          </a:bodyPr>
          <a:lstStyle/>
          <a:p>
            <a:r>
              <a:rPr lang="en-US" b="1" dirty="0"/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5DE657-F220-7352-2DD1-D86F147A40CB}"/>
              </a:ext>
            </a:extLst>
          </p:cNvPr>
          <p:cNvSpPr txBox="1"/>
          <p:nvPr/>
        </p:nvSpPr>
        <p:spPr>
          <a:xfrm>
            <a:off x="1295400" y="877645"/>
            <a:ext cx="10025204" cy="59803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conclusion, we were able to answer the three questions we asked going into this analysis: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Q1: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What specifications of a car appear to have the largest impact on price?</a:t>
            </a: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Macro level – little to no correlation between mileage and age on a cars price</a:t>
            </a: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you dive into make and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/or model level, you begin to see moderate correlation.</a:t>
            </a:r>
          </a:p>
          <a:p>
            <a:pPr marL="1200150" lvl="2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Stronger r-squared metric dependent by model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Q2: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What is the most commonly seen price point for certain cars?</a:t>
            </a: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Median price based on our dataset is $6,390, with the majority of cars below $2,500</a:t>
            </a: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Most Honda and Subaru models are priced on the lower end ($2000-$5000)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Q3: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does the value of car change over time? And are there any statistically significant differences between the trends of different makes and models?</a:t>
            </a: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strong evidence to compare value delta across make or model</a:t>
            </a: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Macro level conclusion is that vehicles will depreciate over time with the exception of collector type models</a:t>
            </a: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deeper analysis with a more advanced dataset would needed make conclusions based on specific make/models.</a:t>
            </a:r>
          </a:p>
        </p:txBody>
      </p:sp>
    </p:spTree>
    <p:extLst>
      <p:ext uri="{BB962C8B-B14F-4D97-AF65-F5344CB8AC3E}">
        <p14:creationId xmlns:p14="http://schemas.microsoft.com/office/powerpoint/2010/main" val="4215956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CFAF3-C2F6-C720-3FD3-F22E0EEC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288"/>
            <a:ext cx="9601200" cy="644236"/>
          </a:xfrm>
        </p:spPr>
        <p:txBody>
          <a:bodyPr anchor="ctr">
            <a:noAutofit/>
          </a:bodyPr>
          <a:lstStyle/>
          <a:p>
            <a:r>
              <a:rPr lang="en-US" sz="4000" b="1" dirty="0"/>
              <a:t>Executive 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053587-F04A-02AF-C1B1-58B79DF90D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049215"/>
            <a:ext cx="9144000" cy="20366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As part of our analysis project, we chose to review used car sales on eBay between 2018 and 2020 trying to answer the following: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specifications of a car impact price the most?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the most common price point for a car?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the value of car over time by make/model cars?</a:t>
            </a:r>
          </a:p>
        </p:txBody>
      </p:sp>
    </p:spTree>
    <p:extLst>
      <p:ext uri="{BB962C8B-B14F-4D97-AF65-F5344CB8AC3E}">
        <p14:creationId xmlns:p14="http://schemas.microsoft.com/office/powerpoint/2010/main" val="3686132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CFAF3-C2F6-C720-3FD3-F22E0EEC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288"/>
            <a:ext cx="9601200" cy="644236"/>
          </a:xfrm>
        </p:spPr>
        <p:txBody>
          <a:bodyPr anchor="ctr">
            <a:noAutofit/>
          </a:bodyPr>
          <a:lstStyle/>
          <a:p>
            <a:r>
              <a:rPr lang="en-US" sz="4000" b="1" dirty="0"/>
              <a:t>Data Selection &amp; Clean-up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AFDF045-7C02-F6A2-C74B-E9B0F7676EC1}"/>
              </a:ext>
            </a:extLst>
          </p:cNvPr>
          <p:cNvSpPr txBox="1">
            <a:spLocks/>
          </p:cNvSpPr>
          <p:nvPr/>
        </p:nvSpPr>
        <p:spPr>
          <a:xfrm>
            <a:off x="1295400" y="4952347"/>
            <a:ext cx="10143744" cy="1271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Using </a:t>
            </a:r>
            <a:r>
              <a:rPr lang="en-US" sz="1400" dirty="0">
                <a:hlinkClick r:id="rId3"/>
              </a:rPr>
              <a:t>Kaggle.com</a:t>
            </a:r>
            <a:r>
              <a:rPr lang="en-US" sz="1400" dirty="0"/>
              <a:t>, we selected a dataset that referenced eBay used car sales from 2018-2020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Removed non-numeric characters, filtered for acceptable zip codes; filtered out unusual pricing (&lt;$100), mileage (&gt;400K miles), engine type (&gt;16 cylinders)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Exported data to csv to share with rest of team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6BE489A-2F6B-C936-6B48-0629015E7369}"/>
              </a:ext>
            </a:extLst>
          </p:cNvPr>
          <p:cNvGrpSpPr/>
          <p:nvPr/>
        </p:nvGrpSpPr>
        <p:grpSpPr>
          <a:xfrm>
            <a:off x="1295400" y="1447959"/>
            <a:ext cx="10143744" cy="2753005"/>
            <a:chOff x="1429745" y="1807272"/>
            <a:chExt cx="10143744" cy="2753005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EF57D3D1-6E42-089F-2A3E-F5FC67A2220E}"/>
                </a:ext>
              </a:extLst>
            </p:cNvPr>
            <p:cNvSpPr/>
            <p:nvPr/>
          </p:nvSpPr>
          <p:spPr>
            <a:xfrm>
              <a:off x="6012735" y="2941459"/>
              <a:ext cx="978408" cy="484632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57DDE55-9A5F-A562-66AB-CF9C300B8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29745" y="1807272"/>
              <a:ext cx="4353188" cy="275300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41A9E71-FEE6-A56C-3333-C79D6E466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20945" y="1813221"/>
              <a:ext cx="4352544" cy="2741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6945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40227939-C538-D64C-090A-EEB13E88AC6F}"/>
              </a:ext>
            </a:extLst>
          </p:cNvPr>
          <p:cNvSpPr txBox="1">
            <a:spLocks/>
          </p:cNvSpPr>
          <p:nvPr/>
        </p:nvSpPr>
        <p:spPr>
          <a:xfrm>
            <a:off x="1229782" y="998324"/>
            <a:ext cx="10584873" cy="2312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dirty="0"/>
              <a:t>Used linear regression to analyze which factors impact a car’s price</a:t>
            </a:r>
          </a:p>
          <a:p>
            <a:pPr lvl="1"/>
            <a:r>
              <a:rPr lang="en-US" sz="1400" dirty="0"/>
              <a:t>Dependent Variable: used car sales price (“</a:t>
            </a:r>
            <a:r>
              <a:rPr lang="en-US" sz="1400" dirty="0" err="1"/>
              <a:t>pricesold</a:t>
            </a:r>
            <a:r>
              <a:rPr lang="en-US" sz="1400" dirty="0"/>
              <a:t>”)</a:t>
            </a:r>
          </a:p>
          <a:p>
            <a:pPr lvl="1"/>
            <a:r>
              <a:rPr lang="en-US" sz="1400" dirty="0"/>
              <a:t>Independent Variables: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Mileage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 err="1"/>
              <a:t>Car_Age</a:t>
            </a:r>
            <a:r>
              <a:rPr lang="en-US" sz="1400" dirty="0"/>
              <a:t>: difference between year sold &amp; year the car was manufactured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dirty="0"/>
              <a:t>Both linear regression models have very small r-squared scores</a:t>
            </a:r>
          </a:p>
          <a:p>
            <a:pPr lvl="2"/>
            <a:r>
              <a:rPr lang="en-US" sz="1400" dirty="0"/>
              <a:t> </a:t>
            </a:r>
            <a:r>
              <a:rPr lang="en-US" sz="1400" dirty="0">
                <a:sym typeface="Wingdings" panose="05000000000000000000" pitchFamily="2" charset="2"/>
              </a:rPr>
              <a:t>Suggests that neither Mileage nor Car Age significantly impact or explain a car’s price</a:t>
            </a:r>
            <a:endParaRPr lang="en-US" sz="1400" dirty="0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9E41DACD-6B51-A19E-076C-744C01805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782" y="3476748"/>
            <a:ext cx="4866218" cy="2433109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1AA27B64-B638-9B63-FE68-3BCE0E7D1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0477" y="3477553"/>
            <a:ext cx="4864607" cy="2432304"/>
          </a:xfrm>
          <a:prstGeom prst="rect">
            <a:avLst/>
          </a:prstGeom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F91468A-E8FC-4204-6DF5-3421729F850E}"/>
              </a:ext>
            </a:extLst>
          </p:cNvPr>
          <p:cNvSpPr txBox="1">
            <a:spLocks/>
          </p:cNvSpPr>
          <p:nvPr/>
        </p:nvSpPr>
        <p:spPr>
          <a:xfrm>
            <a:off x="1229782" y="5996732"/>
            <a:ext cx="4866218" cy="53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/>
              <a:t>Correlation Coefficient: -0.03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/>
              <a:t>R-squared</a:t>
            </a:r>
            <a:r>
              <a:rPr lang="en-US" sz="1400" dirty="0"/>
              <a:t>: </a:t>
            </a:r>
            <a:r>
              <a:rPr lang="en-US" sz="1200" dirty="0"/>
              <a:t>0.0006487313967342179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AF1E40D9-0B53-85C5-7CF9-BB70063B0DFA}"/>
              </a:ext>
            </a:extLst>
          </p:cNvPr>
          <p:cNvSpPr txBox="1">
            <a:spLocks/>
          </p:cNvSpPr>
          <p:nvPr/>
        </p:nvSpPr>
        <p:spPr>
          <a:xfrm>
            <a:off x="6785455" y="5996732"/>
            <a:ext cx="4866218" cy="53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/>
              <a:t>Correlation Coefficient: -0.45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/>
              <a:t>-R-squared: 0.20213662986300665</a:t>
            </a:r>
            <a:endParaRPr lang="en-US" sz="14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3653B7-009B-EFB4-870E-FD2987689163}"/>
              </a:ext>
            </a:extLst>
          </p:cNvPr>
          <p:cNvSpPr txBox="1">
            <a:spLocks/>
          </p:cNvSpPr>
          <p:nvPr/>
        </p:nvSpPr>
        <p:spPr>
          <a:xfrm>
            <a:off x="1229782" y="220288"/>
            <a:ext cx="9666818" cy="6442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Factors Impacting Car Price</a:t>
            </a:r>
          </a:p>
        </p:txBody>
      </p:sp>
    </p:spTree>
    <p:extLst>
      <p:ext uri="{BB962C8B-B14F-4D97-AF65-F5344CB8AC3E}">
        <p14:creationId xmlns:p14="http://schemas.microsoft.com/office/powerpoint/2010/main" val="535188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CFAF3-C2F6-C720-3FD3-F22E0EEC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111" y="220288"/>
            <a:ext cx="10821633" cy="644236"/>
          </a:xfrm>
        </p:spPr>
        <p:txBody>
          <a:bodyPr anchor="ctr">
            <a:normAutofit/>
          </a:bodyPr>
          <a:lstStyle/>
          <a:p>
            <a:r>
              <a:rPr lang="en-US" sz="4000" b="1" dirty="0"/>
              <a:t>Factors Impacting Car Price – Make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40227939-C538-D64C-090A-EEB13E88AC6F}"/>
              </a:ext>
            </a:extLst>
          </p:cNvPr>
          <p:cNvSpPr txBox="1">
            <a:spLocks/>
          </p:cNvSpPr>
          <p:nvPr/>
        </p:nvSpPr>
        <p:spPr>
          <a:xfrm>
            <a:off x="1204112" y="864525"/>
            <a:ext cx="6249632" cy="886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sz="1600" dirty="0"/>
              <a:t>Next: Analyzed by make - impact of mileage and age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Analyzing across all makes is not a logical way to examine, understand what impacts price</a:t>
            </a:r>
          </a:p>
        </p:txBody>
      </p:sp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E30EAB4F-EEB9-5537-6E50-7DBC95118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123" y="4292968"/>
            <a:ext cx="4937760" cy="2468880"/>
          </a:xfrm>
          <a:prstGeom prst="rect">
            <a:avLst/>
          </a:prstGeom>
        </p:spPr>
      </p:pic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E374A6A6-2000-C8DC-25AB-55AB27834B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482627"/>
              </p:ext>
            </p:extLst>
          </p:nvPr>
        </p:nvGraphicFramePr>
        <p:xfrm>
          <a:off x="7453744" y="864524"/>
          <a:ext cx="4572000" cy="5897315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0731619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78676939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67711091"/>
                    </a:ext>
                  </a:extLst>
                </a:gridCol>
              </a:tblGrid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dirty="0">
                          <a:effectLst/>
                        </a:rPr>
                        <a:t>Make</a:t>
                      </a:r>
                      <a:endParaRPr lang="en-US" sz="1000" b="1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dirty="0" err="1">
                          <a:effectLst/>
                        </a:rPr>
                        <a:t>Rsquared</a:t>
                      </a:r>
                      <a:r>
                        <a:rPr lang="en-US" sz="1000" b="1" dirty="0">
                          <a:effectLst/>
                        </a:rPr>
                        <a:t>: Miles</a:t>
                      </a:r>
                      <a:endParaRPr lang="en-US" sz="1000" b="1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dirty="0" err="1">
                          <a:effectLst/>
                        </a:rPr>
                        <a:t>Rsquared</a:t>
                      </a:r>
                      <a:r>
                        <a:rPr lang="en-US" sz="1000" b="1" dirty="0">
                          <a:effectLst/>
                        </a:rPr>
                        <a:t>: Age</a:t>
                      </a:r>
                      <a:endParaRPr lang="en-US" sz="1000" b="1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764043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Audi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0.409511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0.510402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9516426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Subaru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0.404280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0.338325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6522037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Honda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0.402667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0.324855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030675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Lexus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0.370253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0.455066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7862641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Jeep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0.353280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0.188031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5869067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Chrysler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0.318123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0.022158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8940945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Toyota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0.314575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0.042049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6476877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BMW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0.311513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0.128702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757977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GMC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0.307132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0.236249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3894231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Land Rover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0.283261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0.045181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5954861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Nissan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0.254065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0.085199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6380913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Buick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0.239962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0.008316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2032818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Dodge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0.232637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0.016675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1008940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Lincoln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0.224401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0.025538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572857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Chevrolet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0.195182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0.017228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2031320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Cadillac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0.188789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0.065389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1318841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Ford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0.188606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0.001086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8941133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Mercedes-Benz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0.188604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0.046032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7822878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Porsche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0.185955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0.055338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7828831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Pontiac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0.161867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0.131539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5188253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Jaguar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0.152575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0.179299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6685836"/>
                  </a:ext>
                </a:extLst>
              </a:tr>
              <a:tr h="2564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>
                          <a:effectLst/>
                        </a:rPr>
                        <a:t>Volkswagen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0.109179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</a:rPr>
                        <a:t>0.059680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3917732"/>
                  </a:ext>
                </a:extLst>
              </a:tr>
            </a:tbl>
          </a:graphicData>
        </a:graphic>
      </p:graphicFrame>
      <p:pic>
        <p:nvPicPr>
          <p:cNvPr id="18" name="Picture 17" descr="Chart, scatter chart&#10;&#10;Description automatically generated">
            <a:extLst>
              <a:ext uri="{FF2B5EF4-FFF2-40B4-BE49-F238E27FC236}">
                <a16:creationId xmlns:a16="http://schemas.microsoft.com/office/drawing/2014/main" id="{3F1F81B3-BC22-F797-5C3A-B2D04AAC7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123" y="1751215"/>
            <a:ext cx="4937760" cy="246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43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B9AAACEB-A70A-D1E8-8613-41DCA1C95B35}"/>
              </a:ext>
            </a:extLst>
          </p:cNvPr>
          <p:cNvSpPr txBox="1">
            <a:spLocks/>
          </p:cNvSpPr>
          <p:nvPr/>
        </p:nvSpPr>
        <p:spPr>
          <a:xfrm>
            <a:off x="1147664" y="864524"/>
            <a:ext cx="6165103" cy="27099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sz="1700" dirty="0"/>
              <a:t>Next: Analyzed the impact of mileage and age for a given car model</a:t>
            </a:r>
          </a:p>
          <a:p>
            <a:pPr lvl="1"/>
            <a:r>
              <a:rPr lang="en-US" sz="1400" dirty="0"/>
              <a:t>Within given car make – have many models</a:t>
            </a:r>
          </a:p>
          <a:p>
            <a:pPr lvl="1"/>
            <a:r>
              <a:rPr lang="en-US" sz="1400" dirty="0"/>
              <a:t>In general consumers would shop for a given make of car vs. comparing prices across all car makes.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1600" dirty="0"/>
              <a:t>Overall: </a:t>
            </a:r>
          </a:p>
          <a:p>
            <a:pPr lvl="1"/>
            <a:r>
              <a:rPr lang="en-US" sz="1400" dirty="0"/>
              <a:t>As mileage and car-age have a greater impact on price as we hold categorical factors such as make constant </a:t>
            </a:r>
          </a:p>
          <a:p>
            <a:pPr lvl="1"/>
            <a:r>
              <a:rPr lang="en-US" sz="1400" dirty="0"/>
              <a:t>Would expect relationship to improve if held model constant and regressed based on trim or car body type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E5F628E-B97A-798C-28B8-2E38E73D2740}"/>
              </a:ext>
            </a:extLst>
          </p:cNvPr>
          <p:cNvSpPr txBox="1">
            <a:spLocks/>
          </p:cNvSpPr>
          <p:nvPr/>
        </p:nvSpPr>
        <p:spPr>
          <a:xfrm>
            <a:off x="1147665" y="220288"/>
            <a:ext cx="9748936" cy="6442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Factors Impacting Car Price – Model Level</a:t>
            </a:r>
          </a:p>
        </p:txBody>
      </p:sp>
      <p:graphicFrame>
        <p:nvGraphicFramePr>
          <p:cNvPr id="2" name="Table 11">
            <a:extLst>
              <a:ext uri="{FF2B5EF4-FFF2-40B4-BE49-F238E27FC236}">
                <a16:creationId xmlns:a16="http://schemas.microsoft.com/office/drawing/2014/main" id="{ED7A9BCC-175D-9390-2D91-5406552F99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5125424"/>
              </p:ext>
            </p:extLst>
          </p:nvPr>
        </p:nvGraphicFramePr>
        <p:xfrm>
          <a:off x="7464155" y="864524"/>
          <a:ext cx="4572000" cy="586323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1683014">
                  <a:extLst>
                    <a:ext uri="{9D8B030D-6E8A-4147-A177-3AD203B41FA5}">
                      <a16:colId xmlns:a16="http://schemas.microsoft.com/office/drawing/2014/main" val="2516566240"/>
                    </a:ext>
                  </a:extLst>
                </a:gridCol>
                <a:gridCol w="1444493">
                  <a:extLst>
                    <a:ext uri="{9D8B030D-6E8A-4147-A177-3AD203B41FA5}">
                      <a16:colId xmlns:a16="http://schemas.microsoft.com/office/drawing/2014/main" val="3841003920"/>
                    </a:ext>
                  </a:extLst>
                </a:gridCol>
                <a:gridCol w="1444493">
                  <a:extLst>
                    <a:ext uri="{9D8B030D-6E8A-4147-A177-3AD203B41FA5}">
                      <a16:colId xmlns:a16="http://schemas.microsoft.com/office/drawing/2014/main" val="2613754231"/>
                    </a:ext>
                  </a:extLst>
                </a:gridCol>
              </a:tblGrid>
              <a:tr h="3257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dirty="0">
                          <a:effectLst/>
                        </a:rPr>
                        <a:t>Model</a:t>
                      </a:r>
                      <a:endParaRPr lang="en-US" sz="1000" b="1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dirty="0" err="1">
                          <a:effectLst/>
                        </a:rPr>
                        <a:t>Rsquared</a:t>
                      </a:r>
                      <a:r>
                        <a:rPr lang="en-US" sz="1000" b="1" dirty="0">
                          <a:effectLst/>
                        </a:rPr>
                        <a:t>: Miles</a:t>
                      </a:r>
                      <a:endParaRPr lang="en-US" sz="1000" b="1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dirty="0" err="1">
                          <a:effectLst/>
                        </a:rPr>
                        <a:t>Rsquared</a:t>
                      </a:r>
                      <a:r>
                        <a:rPr lang="en-US" sz="1000" b="1" dirty="0">
                          <a:effectLst/>
                        </a:rPr>
                        <a:t>: Age</a:t>
                      </a:r>
                      <a:endParaRPr lang="en-US" sz="1000" b="1" dirty="0">
                        <a:effectLst/>
                        <a:latin typeface="+mn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0165849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Honda - Civic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0.385832092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0.298262234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07855430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Honda - Accord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0.415765708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0.456275329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35509305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Subaru - Legacy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0.392658805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0.432230262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39478345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Jeep - Grand Cherokee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0.546823107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0.620422876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35291016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Mercedes-Benz - E-Class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0.388801739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0.366695095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94511133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Honda - Odyssey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0.428455765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0.535974638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3988907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Subaru - Forester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0.428455765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0.535974638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53145003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Subaru - Outback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0.504928385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0.572176839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96145467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Audi - A4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0.395873479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0.476634982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31260256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Subaru - Impreza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0.342827383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0.081149931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61260771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Mercedes-Benz - 300-Series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0.161535186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0.066429019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99792093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GMC - Yukon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0.603341128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0.694924053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34425502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Lexus - RX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0.474903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0.681456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69403816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GMC - Sierra 1500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0.391127235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0.34583042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75550032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Mercedes-Benz - SL-Class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0.203073392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0.002923099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96351441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Subaru - WRX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0.562021807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0.406616394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95637491"/>
                  </a:ext>
                </a:extLst>
              </a:tr>
              <a:tr h="3257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>
                          <a:solidFill>
                            <a:srgbClr val="000000"/>
                          </a:solidFill>
                          <a:effectLst/>
                        </a:rPr>
                        <a:t>Jeep - Wrangler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0.453083077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0.510633188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65165776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80A814FA-DF04-9A3E-8440-0B84F9A32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664" y="3738509"/>
            <a:ext cx="5978489" cy="298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6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CFAF3-C2F6-C720-3FD3-F22E0EEC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288"/>
            <a:ext cx="9601200" cy="644236"/>
          </a:xfrm>
        </p:spPr>
        <p:txBody>
          <a:bodyPr anchor="ctr">
            <a:normAutofit fontScale="90000"/>
          </a:bodyPr>
          <a:lstStyle/>
          <a:p>
            <a:r>
              <a:rPr lang="en-US" b="1" dirty="0"/>
              <a:t>Box and Whisker Plot by Make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AFDF045-7C02-F6A2-C74B-E9B0F7676EC1}"/>
              </a:ext>
            </a:extLst>
          </p:cNvPr>
          <p:cNvSpPr txBox="1">
            <a:spLocks/>
          </p:cNvSpPr>
          <p:nvPr/>
        </p:nvSpPr>
        <p:spPr>
          <a:xfrm>
            <a:off x="1168400" y="5626100"/>
            <a:ext cx="9499600" cy="10822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8DDF6B-ED0D-0935-3F12-074300379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964834" y="1234435"/>
            <a:ext cx="4262331" cy="4389129"/>
          </a:xfrm>
          <a:prstGeom prst="rect">
            <a:avLst/>
          </a:prstGeom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59FAA80C-2D59-C457-FC32-37EE5155B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9048" y="1082653"/>
            <a:ext cx="8797552" cy="539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90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CFAF3-C2F6-C720-3FD3-F22E0EEC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288"/>
            <a:ext cx="9601200" cy="644236"/>
          </a:xfrm>
        </p:spPr>
        <p:txBody>
          <a:bodyPr anchor="ctr">
            <a:normAutofit fontScale="90000"/>
          </a:bodyPr>
          <a:lstStyle/>
          <a:p>
            <a:r>
              <a:rPr lang="en-US" b="1" dirty="0"/>
              <a:t>Box and Whisker Plot by Model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AFDF045-7C02-F6A2-C74B-E9B0F7676EC1}"/>
              </a:ext>
            </a:extLst>
          </p:cNvPr>
          <p:cNvSpPr txBox="1">
            <a:spLocks/>
          </p:cNvSpPr>
          <p:nvPr/>
        </p:nvSpPr>
        <p:spPr>
          <a:xfrm>
            <a:off x="1168400" y="5626100"/>
            <a:ext cx="9499600" cy="10822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8DDF6B-ED0D-0935-3F12-074300379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964834" y="1234435"/>
            <a:ext cx="4262331" cy="4389129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BC618014-E94D-6B29-A6BD-529030AD5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900" y="939713"/>
            <a:ext cx="7950200" cy="4974346"/>
          </a:xfrm>
          <a:prstGeom prst="rect">
            <a:avLst/>
          </a:prstGeom>
        </p:spPr>
      </p:pic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E26AB4C-FA13-E0A7-2A0E-42BFBF16D0AF}"/>
              </a:ext>
            </a:extLst>
          </p:cNvPr>
          <p:cNvSpPr txBox="1">
            <a:spLocks/>
          </p:cNvSpPr>
          <p:nvPr/>
        </p:nvSpPr>
        <p:spPr>
          <a:xfrm>
            <a:off x="811547" y="939713"/>
            <a:ext cx="3436374" cy="4974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b="1" dirty="0"/>
              <a:t>MODELS BY MEDIAN PRICE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$2,000-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Civic, Accord, Legacy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$3,000-$5,000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Grand Cherokee, E-Class, Odyssey, Forester, Outback,  A4, Impreza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$5,000- $7,000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300 Series, Yukon, Serial 1500, RX, Sierra 1500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$7,000-$9,000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SL-Class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$10,000+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dirty="0"/>
              <a:t>Wrangler, Charger, WRX</a:t>
            </a:r>
          </a:p>
        </p:txBody>
      </p:sp>
    </p:spTree>
    <p:extLst>
      <p:ext uri="{BB962C8B-B14F-4D97-AF65-F5344CB8AC3E}">
        <p14:creationId xmlns:p14="http://schemas.microsoft.com/office/powerpoint/2010/main" val="4219418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CFAF3-C2F6-C720-3FD3-F22E0EEC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288"/>
            <a:ext cx="9601200" cy="644236"/>
          </a:xfrm>
        </p:spPr>
        <p:txBody>
          <a:bodyPr anchor="ctr">
            <a:normAutofit fontScale="90000"/>
          </a:bodyPr>
          <a:lstStyle/>
          <a:p>
            <a:r>
              <a:rPr lang="en-US" b="1" dirty="0"/>
              <a:t>Value of cars over time – Scope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58C32C9-90CD-C676-B651-B710CCB3B5CC}"/>
              </a:ext>
            </a:extLst>
          </p:cNvPr>
          <p:cNvSpPr txBox="1">
            <a:spLocks/>
          </p:cNvSpPr>
          <p:nvPr/>
        </p:nvSpPr>
        <p:spPr>
          <a:xfrm>
            <a:off x="1295400" y="5173000"/>
            <a:ext cx="10143744" cy="1271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Selected desired Make/Model </a:t>
            </a:r>
          </a:p>
          <a:p>
            <a:r>
              <a:rPr lang="en-US" sz="1400" dirty="0"/>
              <a:t>Established the bins to categorize the year make data</a:t>
            </a:r>
          </a:p>
          <a:p>
            <a:r>
              <a:rPr lang="en-US" sz="1400" dirty="0"/>
              <a:t>Retrieved only the cars sold in 2019 as the largest data pull</a:t>
            </a:r>
          </a:p>
          <a:p>
            <a:r>
              <a:rPr lang="en-US" sz="1400" dirty="0"/>
              <a:t>Calculated average price for each category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94B91CB-954C-1E61-57D0-7CAFB09D0F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147875"/>
              </p:ext>
            </p:extLst>
          </p:nvPr>
        </p:nvGraphicFramePr>
        <p:xfrm>
          <a:off x="1367827" y="937036"/>
          <a:ext cx="10143741" cy="4009627"/>
        </p:xfrm>
        <a:graphic>
          <a:graphicData uri="http://schemas.openxmlformats.org/drawingml/2006/table">
            <a:tbl>
              <a:tblPr/>
              <a:tblGrid>
                <a:gridCol w="2028749">
                  <a:extLst>
                    <a:ext uri="{9D8B030D-6E8A-4147-A177-3AD203B41FA5}">
                      <a16:colId xmlns:a16="http://schemas.microsoft.com/office/drawing/2014/main" val="1226844051"/>
                    </a:ext>
                  </a:extLst>
                </a:gridCol>
                <a:gridCol w="1014374">
                  <a:extLst>
                    <a:ext uri="{9D8B030D-6E8A-4147-A177-3AD203B41FA5}">
                      <a16:colId xmlns:a16="http://schemas.microsoft.com/office/drawing/2014/main" val="579927580"/>
                    </a:ext>
                  </a:extLst>
                </a:gridCol>
                <a:gridCol w="1014374">
                  <a:extLst>
                    <a:ext uri="{9D8B030D-6E8A-4147-A177-3AD203B41FA5}">
                      <a16:colId xmlns:a16="http://schemas.microsoft.com/office/drawing/2014/main" val="1428664108"/>
                    </a:ext>
                  </a:extLst>
                </a:gridCol>
                <a:gridCol w="1014374">
                  <a:extLst>
                    <a:ext uri="{9D8B030D-6E8A-4147-A177-3AD203B41FA5}">
                      <a16:colId xmlns:a16="http://schemas.microsoft.com/office/drawing/2014/main" val="1514296865"/>
                    </a:ext>
                  </a:extLst>
                </a:gridCol>
                <a:gridCol w="1014374">
                  <a:extLst>
                    <a:ext uri="{9D8B030D-6E8A-4147-A177-3AD203B41FA5}">
                      <a16:colId xmlns:a16="http://schemas.microsoft.com/office/drawing/2014/main" val="2868709662"/>
                    </a:ext>
                  </a:extLst>
                </a:gridCol>
                <a:gridCol w="1014374">
                  <a:extLst>
                    <a:ext uri="{9D8B030D-6E8A-4147-A177-3AD203B41FA5}">
                      <a16:colId xmlns:a16="http://schemas.microsoft.com/office/drawing/2014/main" val="346408839"/>
                    </a:ext>
                  </a:extLst>
                </a:gridCol>
                <a:gridCol w="1014374">
                  <a:extLst>
                    <a:ext uri="{9D8B030D-6E8A-4147-A177-3AD203B41FA5}">
                      <a16:colId xmlns:a16="http://schemas.microsoft.com/office/drawing/2014/main" val="2904576444"/>
                    </a:ext>
                  </a:extLst>
                </a:gridCol>
                <a:gridCol w="1014374">
                  <a:extLst>
                    <a:ext uri="{9D8B030D-6E8A-4147-A177-3AD203B41FA5}">
                      <a16:colId xmlns:a16="http://schemas.microsoft.com/office/drawing/2014/main" val="2748519428"/>
                    </a:ext>
                  </a:extLst>
                </a:gridCol>
                <a:gridCol w="1014374">
                  <a:extLst>
                    <a:ext uri="{9D8B030D-6E8A-4147-A177-3AD203B41FA5}">
                      <a16:colId xmlns:a16="http://schemas.microsoft.com/office/drawing/2014/main" val="4238597374"/>
                    </a:ext>
                  </a:extLst>
                </a:gridCol>
              </a:tblGrid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Year Made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AB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&lt;1970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AB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1970-2001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AB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2001-2010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AB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2010-2015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AB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2016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AB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2017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AB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2018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AB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2019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AB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904325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Audi (A4)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-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1,962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3,507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8,715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24,070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21,968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37,950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098417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Chrysler (300 Series)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10,529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1,420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5,055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13,265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18,720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19,887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20,239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273039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Dodge (Charger)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23,293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9,476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4,420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12,556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26,063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29,809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29,303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36,564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5476815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GMC (Sierra 1500)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5,895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4,732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6,369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16,924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29,079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26,661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32,264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1205351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GMC (Yukon)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3,579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5,456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17,318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36,137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34,285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43,217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46,214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2057704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Honda (Civic)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2,293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2,463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7,558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9,608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15,353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19,041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19,900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35759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Honda (Accord)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1,211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2,921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8,350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14,710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15,222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18,598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20,200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609081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Honda (Odyssey)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1,403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3,440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11,665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16,374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25,000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29,373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32,833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4324943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Jeep (Wrangler)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5,559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11,333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21,479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25,596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29,473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37,779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42,311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4223321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Jeep (Grand Cherokee)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1,913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4,036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18,951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22,086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22,651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33,455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30,910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999772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Lexus (RX)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2,557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6,054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16,294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31,901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33,952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48,480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98226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Mercedes-Benz (SL-Class)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38,180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7,475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11,567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30,353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37,357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37,600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6,060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448839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Mercedes-Benz (E-Class)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3,731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5,444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17,910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27,974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35,000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47,370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33,953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787981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Subaru (Forester)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1,357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2,889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7,140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13,802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20,410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17,500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190440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Subaru (Outback)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1,361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2,946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7,590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21,205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20,645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24,400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28,265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4294966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Subaru (Legacy)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1,295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2,531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4,423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10,395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11,100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0806354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Subaru (Impreza)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3,365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4,111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8,666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5,377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11,320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10,155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5,405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D7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3757410"/>
                  </a:ext>
                </a:extLst>
              </a:tr>
              <a:tr h="2110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Subaru (WRX)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7,210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8,678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13,655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19,487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22,787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30,142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 </a:t>
                      </a:r>
                    </a:p>
                  </a:txBody>
                  <a:tcPr marL="6783" marR="6783" marT="67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C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0702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238692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1080</TotalTime>
  <Words>1230</Words>
  <Application>Microsoft Office PowerPoint</Application>
  <PresentationFormat>Widescreen</PresentationFormat>
  <Paragraphs>377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Franklin Gothic Book</vt:lpstr>
      <vt:lpstr>Crop</vt:lpstr>
      <vt:lpstr>Ebay Used Car Sales Analysis</vt:lpstr>
      <vt:lpstr>Executive Summary</vt:lpstr>
      <vt:lpstr>Data Selection &amp; Clean-up</vt:lpstr>
      <vt:lpstr>PowerPoint Presentation</vt:lpstr>
      <vt:lpstr>Factors Impacting Car Price – Make Level</vt:lpstr>
      <vt:lpstr>PowerPoint Presentation</vt:lpstr>
      <vt:lpstr>Box and Whisker Plot by Make</vt:lpstr>
      <vt:lpstr>Box and Whisker Plot by Model</vt:lpstr>
      <vt:lpstr>Value of cars over time – Scope</vt:lpstr>
      <vt:lpstr>Value of cars over time – Outcome</vt:lpstr>
      <vt:lpstr>Did you know?</vt:lpstr>
      <vt:lpstr>Geo”API”fy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Ebay Used Car Sales Analysis</dc:title>
  <dc:creator>Tyler Fowler</dc:creator>
  <cp:lastModifiedBy>Tyler Fowler</cp:lastModifiedBy>
  <cp:revision>21</cp:revision>
  <dcterms:created xsi:type="dcterms:W3CDTF">2023-02-14T01:44:13Z</dcterms:created>
  <dcterms:modified xsi:type="dcterms:W3CDTF">2023-02-15T22:17:07Z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